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78" r:id="rId6"/>
    <p:sldId id="297" r:id="rId7"/>
    <p:sldId id="277" r:id="rId8"/>
    <p:sldId id="280" r:id="rId9"/>
    <p:sldId id="281" r:id="rId10"/>
    <p:sldId id="282" r:id="rId11"/>
    <p:sldId id="283" r:id="rId12"/>
    <p:sldId id="288" r:id="rId13"/>
    <p:sldId id="299" r:id="rId14"/>
    <p:sldId id="292" r:id="rId15"/>
    <p:sldId id="298" r:id="rId16"/>
    <p:sldId id="293" r:id="rId17"/>
    <p:sldId id="294" r:id="rId18"/>
    <p:sldId id="295" r:id="rId19"/>
    <p:sldId id="291" r:id="rId20"/>
    <p:sldId id="284" r:id="rId21"/>
    <p:sldId id="285" r:id="rId22"/>
    <p:sldId id="286" r:id="rId23"/>
    <p:sldId id="287" r:id="rId24"/>
    <p:sldId id="289" r:id="rId25"/>
    <p:sldId id="279" r:id="rId26"/>
    <p:sldId id="296" r:id="rId27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43" autoAdjust="0"/>
    <p:restoredTop sz="93842" autoAdjust="0"/>
  </p:normalViewPr>
  <p:slideViewPr>
    <p:cSldViewPr snapToGrid="0">
      <p:cViewPr varScale="1">
        <p:scale>
          <a:sx n="116" d="100"/>
          <a:sy n="116" d="100"/>
        </p:scale>
        <p:origin x="-39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>
        <a:solidFill>
          <a:schemeClr val="bg1"/>
        </a:solidFill>
      </dgm:spPr>
      <dgm:t>
        <a:bodyPr rtlCol="0"/>
        <a:lstStyle/>
        <a:p>
          <a:pPr>
            <a:lnSpc>
              <a:spcPct val="100000"/>
            </a:lnSpc>
            <a:defRPr cap="all"/>
          </a:pPr>
          <a:r>
            <a:rPr lang="sk-SK" noProof="0" dirty="0"/>
            <a:t>územie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sk-SK" noProof="0" dirty="0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sk-SK" noProof="0" dirty="0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sk-SK" noProof="0" dirty="0"/>
            <a:t>FIRMY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sk-SK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sk-SK" noProof="0" dirty="0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sk-SK" noProof="0" dirty="0"/>
            <a:t>Pandémia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sk-SK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sk-SK" noProof="0" dirty="0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sk-SK"/>
        </a:p>
      </dgm:t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 custLinFactX="54389" custLinFactY="60385" custLinFactNeighborX="100000" custLinFactNeighborY="100000"/>
      <dgm:spPr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sk-SK"/>
        </a:p>
      </dgm:t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 custLinFactX="-83024" custLinFactY="46773" custLinFactNeighborX="-100000" custLinFactNeighborY="100000"/>
      <dgm:spPr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sk-SK"/>
        </a:p>
      </dgm:t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 custLinFactX="-219011" custLinFactY="33510" custLinFactNeighborX="-300000" custLinFactNeighborY="100000"/>
      <dgm:spPr>
        <a:ln>
          <a:noFill/>
        </a:ln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sk-SK"/>
        </a:p>
      </dgm:t>
    </dgm:pt>
  </dgm:ptLst>
  <dgm:cxnLst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2537480" y="2487165"/>
          <a:ext cx="1004062" cy="100406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sk-SK" sz="4000" kern="1200" noProof="0" dirty="0"/>
            <a:t>územie</a:t>
          </a:r>
        </a:p>
      </dsp:txBody>
      <dsp:txXfrm>
        <a:off x="54974" y="2798862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520424" y="2350492"/>
          <a:ext cx="1004062" cy="100406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sk-SK" sz="4000" kern="1200" noProof="0" dirty="0"/>
            <a:t>FIRMY</a:t>
          </a:r>
        </a:p>
      </dsp:txBody>
      <dsp:txXfrm>
        <a:off x="3425756" y="2798862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2517686" y="2217323"/>
          <a:ext cx="1004062" cy="100406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sk-SK" sz="4000" kern="1200" noProof="0" dirty="0"/>
            <a:t>Pandémia</a:t>
          </a:r>
        </a:p>
      </dsp:txBody>
      <dsp:txXfrm>
        <a:off x="6796537" y="2798862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Zoznam kruhových označení ikon"/>
  <dgm:desc val="Používa sa na zobrazenie nesekvenčných alebo zoskupených blokov informácií doplnených súvisiacimi vizuálmi. Najlepšie funguje s ikonami alebo malými obrázkami s krátkymi textovými popism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5D84E-F192-4F2B-B593-180A83D41618}" type="datetime1">
              <a:rPr lang="sk-SK" smtClean="0"/>
              <a:pPr rtl="0"/>
              <a:t>4. 7. 2022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sk-SK" smtClean="0"/>
              <a:pPr rtl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xmlns="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F208-1976-478C-ACF2-425B24589165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xmlns="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pPr rtl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xmlns="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pPr rtl="0"/>
              <a:t>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xmlns="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ĺžni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E604044-D29F-4D7A-9713-E726076CB499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 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7813FB-4906-4072-AE2C-D7CDC77B1570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36CB1-57AC-4290-807A-6BD740544ABE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8A465-F0C6-413C-A3F4-5D0F2183BAAD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EA79D-7A3C-4B2A-816F-0A27A55151F2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8BD11-8FFD-4A47-B3E5-035DCEF9C1F9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sk-SK" noProof="0"/>
              <a:t>Upraviť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F9127-0702-4A06-8F23-8391AF575B9E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D81FF-7B82-49BE-8D4F-B16B27C293CD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7031B-0F6C-4519-A426-78B36F3AD51B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A8DD9-B3AA-493E-B103-E4D2FC1F43B6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 dirty="0"/>
              <a:t>Kliknutím na ikonu pridáte obrázok</a:t>
            </a:r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DF92-EFA5-4B8B-A6EB-4A48D741CE70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111A7163-FC26-4F62-B021-77D6C3A110C6}" type="datetime1">
              <a:rPr lang="sk-SK" noProof="0" smtClean="0"/>
              <a:pPr rtl="0"/>
              <a:t>4. 7. 2022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sk-SK" noProof="0" smtClean="0"/>
              <a:pPr rtl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instat.sk/databaza-firiem-organizacii?sort=empl-desc" TargetMode="External"/><Relationship Id="rId2" Type="http://schemas.openxmlformats.org/officeDocument/2006/relationships/hyperlink" Target="https://www.upsvr.gov.sk/statistiky/nezamestnanost-mesacne-statistiky.html?page_id=125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freemap.sk/HraniceAdministrativnychUzemi" TargetMode="External"/><Relationship Id="rId4" Type="http://schemas.openxmlformats.org/officeDocument/2006/relationships/hyperlink" Target="https://www.mfsr.sk/sk/media/tlacove-spravy/stat-vlani-hospodaril-lepsie-takmer-800-milionov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3" Type="http://schemas.openxmlformats.org/officeDocument/2006/relationships/diagramData" Target="../diagrams/data1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svg"/><Relationship Id="rId14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ĺžnik 18">
            <a:extLst>
              <a:ext uri="{FF2B5EF4-FFF2-40B4-BE49-F238E27FC236}">
                <a16:creationId xmlns:a16="http://schemas.microsoft.com/office/drawing/2014/main" xmlns="" id="{2FDF0794-1B86-42B2-B8C7-F60123E638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xmlns="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ĺžnik 20">
            <a:extLst>
              <a:ext uri="{FF2B5EF4-FFF2-40B4-BE49-F238E27FC236}">
                <a16:creationId xmlns:a16="http://schemas.microsoft.com/office/drawing/2014/main" xmlns="" id="{EAA48FC5-3C83-4F1B-BC33-DF0B588F8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xmlns="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sk-SK" dirty="0">
                <a:solidFill>
                  <a:srgbClr val="FFFFFF"/>
                </a:solidFill>
              </a:rPr>
              <a:t>Nezamestnanosť 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xmlns="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 fontScale="92500"/>
          </a:bodyPr>
          <a:lstStyle/>
          <a:p>
            <a:pPr rtl="0"/>
            <a:r>
              <a:rPr lang="sk-SK" dirty="0">
                <a:solidFill>
                  <a:srgbClr val="FFFFFF"/>
                </a:solidFill>
              </a:rPr>
              <a:t>Roderik Antol, František Václav Man, Tomáš Belák, Adam Lopaška, Michal Horváth</a:t>
            </a:r>
          </a:p>
        </p:txBody>
      </p:sp>
      <p:cxnSp>
        <p:nvCxnSpPr>
          <p:cNvPr id="23" name="Priama spojnica 22">
            <a:extLst>
              <a:ext uri="{FF2B5EF4-FFF2-40B4-BE49-F238E27FC236}">
                <a16:creationId xmlns:a16="http://schemas.microsoft.com/office/drawing/2014/main" xmlns="" id="{62F01714-1A39-4194-BD47-8A9960C599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BlokTextu 3">
            <a:extLst>
              <a:ext uri="{FF2B5EF4-FFF2-40B4-BE49-F238E27FC236}">
                <a16:creationId xmlns:a16="http://schemas.microsoft.com/office/drawing/2014/main" xmlns="" id="{726D15E3-B3D2-4420-BD9D-AAE7AD6B5F8B}"/>
              </a:ext>
            </a:extLst>
          </p:cNvPr>
          <p:cNvSpPr txBox="1"/>
          <p:nvPr/>
        </p:nvSpPr>
        <p:spPr>
          <a:xfrm>
            <a:off x="9694416" y="4194050"/>
            <a:ext cx="2761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bg1"/>
                </a:solidFill>
              </a:rPr>
              <a:t>Lil Data</a:t>
            </a:r>
          </a:p>
        </p:txBody>
      </p:sp>
    </p:spTree>
    <p:extLst>
      <p:ext uri="{BB962C8B-B14F-4D97-AF65-F5344CB8AC3E}">
        <p14:creationId xmlns:p14="http://schemas.microsoft.com/office/powerpoint/2010/main" xmlns="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963D3E17-B531-420A-9F9C-0AAF1E59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OutLiers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xmlns="" id="{990C6C5D-89B0-47DF-BC59-C4A54C7C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F388EEFC-C8F2-4008-BF95-48D8A275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3409" y="2281597"/>
            <a:ext cx="9210675" cy="420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5519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xmlns="" id="{6BD45EC8-F47F-4ADF-A1AF-517A1E9721AE}"/>
              </a:ext>
            </a:extLst>
          </p:cNvPr>
          <p:cNvSpPr/>
          <p:nvPr/>
        </p:nvSpPr>
        <p:spPr>
          <a:xfrm>
            <a:off x="4807738" y="2178098"/>
            <a:ext cx="2576521" cy="2501801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sk-SK" dirty="0"/>
          </a:p>
        </p:txBody>
      </p:sp>
      <p:pic>
        <p:nvPicPr>
          <p:cNvPr id="5" name="Grafický objekt 4" descr="Podanie ruky">
            <a:extLst>
              <a:ext uri="{FF2B5EF4-FFF2-40B4-BE49-F238E27FC236}">
                <a16:creationId xmlns:a16="http://schemas.microsoft.com/office/drawing/2014/main" xmlns="" id="{E97AA464-4ABC-4B83-B7AB-11AA03D4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81433" y="2714433"/>
            <a:ext cx="1429134" cy="1429134"/>
          </a:xfrm>
          <a:prstGeom prst="rect">
            <a:avLst/>
          </a:prstGeom>
        </p:spPr>
      </p:pic>
      <p:sp>
        <p:nvSpPr>
          <p:cNvPr id="6" name="Obdĺžnik 5">
            <a:extLst>
              <a:ext uri="{FF2B5EF4-FFF2-40B4-BE49-F238E27FC236}">
                <a16:creationId xmlns:a16="http://schemas.microsoft.com/office/drawing/2014/main" xmlns="" id="{3A998643-817D-4D2B-B82A-B82231C46F05}"/>
              </a:ext>
            </a:extLst>
          </p:cNvPr>
          <p:cNvSpPr/>
          <p:nvPr/>
        </p:nvSpPr>
        <p:spPr>
          <a:xfrm>
            <a:off x="4954499" y="4679899"/>
            <a:ext cx="22829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sk-SK" sz="6600" dirty="0"/>
              <a:t>Firmy</a:t>
            </a:r>
          </a:p>
        </p:txBody>
      </p:sp>
    </p:spTree>
    <p:extLst>
      <p:ext uri="{BB962C8B-B14F-4D97-AF65-F5344CB8AC3E}">
        <p14:creationId xmlns:p14="http://schemas.microsoft.com/office/powerpoint/2010/main" xmlns="" val="177373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E9F4A331-298A-4646-87C7-67DA59D9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Firmy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xmlns="" id="{53CC7A13-5AF4-4EDF-83AF-551E2718B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18"/>
          <a:stretch/>
        </p:blipFill>
        <p:spPr>
          <a:xfrm>
            <a:off x="2654424" y="1518358"/>
            <a:ext cx="7921272" cy="4606217"/>
          </a:xfrm>
        </p:spPr>
      </p:pic>
    </p:spTree>
    <p:extLst>
      <p:ext uri="{BB962C8B-B14F-4D97-AF65-F5344CB8AC3E}">
        <p14:creationId xmlns:p14="http://schemas.microsoft.com/office/powerpoint/2010/main" xmlns="" val="28447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9C503EAB-719A-4766-A316-B385D942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Jaguar</a:t>
            </a:r>
            <a:r>
              <a:rPr lang="sk-SK" dirty="0"/>
              <a:t> </a:t>
            </a:r>
            <a:r>
              <a:rPr lang="sk-SK" dirty="0" err="1"/>
              <a:t>land</a:t>
            </a:r>
            <a:r>
              <a:rPr lang="sk-SK" dirty="0"/>
              <a:t> rover (</a:t>
            </a:r>
            <a:r>
              <a:rPr lang="sk-SK" dirty="0" err="1"/>
              <a:t>nitra</a:t>
            </a:r>
            <a:r>
              <a:rPr lang="sk-SK" dirty="0"/>
              <a:t>)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xmlns="" id="{A0E1E7A5-98C0-4F84-AC1E-8B160ED5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32" y="2084832"/>
            <a:ext cx="4310968" cy="4310968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xmlns="" id="{9EDCBBE6-A063-4F0D-AD07-A6B8A1C7AE3D}"/>
              </a:ext>
            </a:extLst>
          </p:cNvPr>
          <p:cNvSpPr txBox="1"/>
          <p:nvPr/>
        </p:nvSpPr>
        <p:spPr>
          <a:xfrm>
            <a:off x="6984313" y="1715500"/>
            <a:ext cx="286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Okres Nitra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xmlns="" id="{6DA5B2AD-6705-4312-A542-EF793B35A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084832"/>
            <a:ext cx="4310968" cy="4310968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xmlns="" id="{C0E11A6C-9DD9-4F2E-B810-C09948438C0B}"/>
              </a:ext>
            </a:extLst>
          </p:cNvPr>
          <p:cNvSpPr txBox="1"/>
          <p:nvPr/>
        </p:nvSpPr>
        <p:spPr>
          <a:xfrm>
            <a:off x="1544714" y="1715500"/>
            <a:ext cx="318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Nitriansky kraj</a:t>
            </a: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xmlns="" id="{2594BC24-A24F-407C-947C-4143A171C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" r="23451" b="33889"/>
          <a:stretch/>
        </p:blipFill>
        <p:spPr>
          <a:xfrm>
            <a:off x="9867580" y="0"/>
            <a:ext cx="23244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493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79546A30-0ECF-4F10-A60C-08072F2E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Brose</a:t>
            </a:r>
            <a:r>
              <a:rPr lang="sk-SK" dirty="0"/>
              <a:t> (Prievidza)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xmlns="" id="{8A7A5E14-B119-473C-A957-53332D2D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961" y="2084832"/>
            <a:ext cx="4254239" cy="4254239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xmlns="" id="{68CF21C7-3BBF-436D-B758-7B62AAA3490A}"/>
              </a:ext>
            </a:extLst>
          </p:cNvPr>
          <p:cNvSpPr txBox="1"/>
          <p:nvPr/>
        </p:nvSpPr>
        <p:spPr>
          <a:xfrm>
            <a:off x="6940873" y="1715500"/>
            <a:ext cx="26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Okres Prievidza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xmlns="" id="{B008D613-4526-44DA-BB09-BA3E8EAD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084831"/>
            <a:ext cx="4254240" cy="425424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xmlns="" id="{C19D2581-846D-4B5F-B19B-8B23548B095D}"/>
              </a:ext>
            </a:extLst>
          </p:cNvPr>
          <p:cNvSpPr txBox="1"/>
          <p:nvPr/>
        </p:nvSpPr>
        <p:spPr>
          <a:xfrm>
            <a:off x="1585906" y="1715498"/>
            <a:ext cx="361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Trenčiansky kraj</a:t>
            </a: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xmlns="" id="{D67E87F2-E906-4392-9F18-377A48B79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77724"/>
            <a:ext cx="36385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965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FBAC268B-613D-49D2-98AB-E0BBD6DA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Intercable</a:t>
            </a:r>
            <a:r>
              <a:rPr lang="sk-SK" dirty="0"/>
              <a:t> (Detva)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xmlns="" id="{C06C9A8D-4AF6-4306-A509-75240F56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519" y="2086103"/>
            <a:ext cx="4186681" cy="4186681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xmlns="" id="{346930A6-6EFF-44DF-81CF-C32C6C79673C}"/>
              </a:ext>
            </a:extLst>
          </p:cNvPr>
          <p:cNvSpPr txBox="1"/>
          <p:nvPr/>
        </p:nvSpPr>
        <p:spPr>
          <a:xfrm>
            <a:off x="7119891" y="1660124"/>
            <a:ext cx="29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Okres Detva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xmlns="" id="{17AC3AFF-DA2A-4A97-90E5-3C7AFED00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029456"/>
            <a:ext cx="4186681" cy="4186681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xmlns="" id="{AB3AF479-2693-4BDD-BDAD-39727DD9C21B}"/>
              </a:ext>
            </a:extLst>
          </p:cNvPr>
          <p:cNvSpPr txBox="1"/>
          <p:nvPr/>
        </p:nvSpPr>
        <p:spPr>
          <a:xfrm>
            <a:off x="1550559" y="1748901"/>
            <a:ext cx="313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Banskobystrický kraj</a:t>
            </a: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xmlns="" id="{7293914E-AB98-47EE-B401-98EAC3899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165" y="144378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206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ál 4">
            <a:extLst>
              <a:ext uri="{FF2B5EF4-FFF2-40B4-BE49-F238E27FC236}">
                <a16:creationId xmlns:a16="http://schemas.microsoft.com/office/drawing/2014/main" xmlns="" id="{726A2EE5-A46A-4F1B-9D8C-7A76B2588091}"/>
              </a:ext>
            </a:extLst>
          </p:cNvPr>
          <p:cNvSpPr/>
          <p:nvPr/>
        </p:nvSpPr>
        <p:spPr>
          <a:xfrm>
            <a:off x="4807738" y="2178098"/>
            <a:ext cx="2576521" cy="2501801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sk-SK" dirty="0"/>
          </a:p>
        </p:txBody>
      </p:sp>
      <p:pic>
        <p:nvPicPr>
          <p:cNvPr id="6" name="Grafický objekt 5" descr="Biologické nebezpečenstvo">
            <a:extLst>
              <a:ext uri="{FF2B5EF4-FFF2-40B4-BE49-F238E27FC236}">
                <a16:creationId xmlns:a16="http://schemas.microsoft.com/office/drawing/2014/main" xmlns="" id="{231D69CA-AF4E-4355-ADDB-2D07BCC2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20241" y="2489794"/>
            <a:ext cx="1751514" cy="1751514"/>
          </a:xfrm>
          <a:prstGeom prst="rect">
            <a:avLst/>
          </a:prstGeom>
        </p:spPr>
      </p:pic>
      <p:sp>
        <p:nvSpPr>
          <p:cNvPr id="7" name="Obdĺžnik 6">
            <a:extLst>
              <a:ext uri="{FF2B5EF4-FFF2-40B4-BE49-F238E27FC236}">
                <a16:creationId xmlns:a16="http://schemas.microsoft.com/office/drawing/2014/main" xmlns="" id="{51052AA3-5252-40F7-9944-2C08E97CE5F8}"/>
              </a:ext>
            </a:extLst>
          </p:cNvPr>
          <p:cNvSpPr/>
          <p:nvPr/>
        </p:nvSpPr>
        <p:spPr>
          <a:xfrm>
            <a:off x="4172458" y="4679899"/>
            <a:ext cx="38470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sk-SK" sz="6600" dirty="0"/>
              <a:t>Pandémia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xmlns="" val="260602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xmlns="" id="{A330F442-30D2-42FC-8C07-0A7DA042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Vplyv </a:t>
            </a:r>
            <a:r>
              <a:rPr lang="sk-SK" dirty="0" err="1"/>
              <a:t>korony</a:t>
            </a:r>
            <a:r>
              <a:rPr lang="sk-SK" dirty="0"/>
              <a:t> na nezamestnanosť</a:t>
            </a:r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xmlns="" id="{0F9368F6-4B0D-4EC7-B761-69AB153B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59" y="2023218"/>
            <a:ext cx="7979081" cy="483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264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xmlns="" id="{369102FE-F7C8-4535-8FF0-57E0BE395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34" y="2208988"/>
            <a:ext cx="6066013" cy="4022725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xmlns="" id="{1021B174-4204-4AD8-A591-2A18E289C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61"/>
          <a:stretch/>
        </p:blipFill>
        <p:spPr>
          <a:xfrm>
            <a:off x="6949432" y="2084832"/>
            <a:ext cx="4827100" cy="4146881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xmlns="" id="{4D28D784-502D-4DAA-ACD4-AB93A0E9DD45}"/>
              </a:ext>
            </a:extLst>
          </p:cNvPr>
          <p:cNvSpPr txBox="1"/>
          <p:nvPr/>
        </p:nvSpPr>
        <p:spPr>
          <a:xfrm>
            <a:off x="887767" y="2601157"/>
            <a:ext cx="468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Vizualizácia nezamestnanosti podľa krajov</a:t>
            </a:r>
          </a:p>
        </p:txBody>
      </p:sp>
    </p:spTree>
    <p:extLst>
      <p:ext uri="{BB962C8B-B14F-4D97-AF65-F5344CB8AC3E}">
        <p14:creationId xmlns:p14="http://schemas.microsoft.com/office/powerpoint/2010/main" xmlns="" val="60234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xmlns="" id="{D1FE74ED-B287-4E2B-86C3-61D541B6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560" y="1952389"/>
            <a:ext cx="6514880" cy="4320395"/>
          </a:xfr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xmlns="" id="{0ACCE6B8-51BD-45CB-9F78-1B6F1C7EE045}"/>
              </a:ext>
            </a:extLst>
          </p:cNvPr>
          <p:cNvSpPr txBox="1"/>
          <p:nvPr/>
        </p:nvSpPr>
        <p:spPr>
          <a:xfrm>
            <a:off x="796308" y="1034249"/>
            <a:ext cx="10681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600" dirty="0"/>
              <a:t>Vizualizácia nezamestnanosti podľa okresov (apríl 2020)</a:t>
            </a:r>
          </a:p>
        </p:txBody>
      </p:sp>
    </p:spTree>
    <p:extLst>
      <p:ext uri="{BB962C8B-B14F-4D97-AF65-F5344CB8AC3E}">
        <p14:creationId xmlns:p14="http://schemas.microsoft.com/office/powerpoint/2010/main" xmlns="" val="418575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75DCBDF2-0B31-474E-BAF8-EC848BE7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Ciele Výskumu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xmlns="" id="{8D2497AA-62F1-4C7F-B426-869DBD4A6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 analýza vývoju nezamestnanosti </a:t>
            </a:r>
          </a:p>
          <a:p>
            <a:pPr>
              <a:buFont typeface="Arial" panose="020B0604020202020204" pitchFamily="34" charset="0"/>
              <a:buChar char="•"/>
            </a:pP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 Výskumná otázka: Ovplyvnil príchod väčších firiem výrazne nezamestnanosť v krajoch/ okresoch?</a:t>
            </a:r>
          </a:p>
          <a:p>
            <a:pPr>
              <a:buFont typeface="Arial" panose="020B0604020202020204" pitchFamily="34" charset="0"/>
              <a:buChar char="•"/>
            </a:pP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 Hypotéza: Príchod firiem ovplyvní nezamestnanosť v krajoch a predovšetkým v okresoch.</a:t>
            </a:r>
          </a:p>
          <a:p>
            <a:pPr>
              <a:buFont typeface="Arial" panose="020B0604020202020204" pitchFamily="34" charset="0"/>
              <a:buChar char="•"/>
            </a:pP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 vplyv korony</a:t>
            </a: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xmlns="" val="276782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D9989AAD-8144-424F-851A-80E47541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xmlns="" id="{5E349D20-B9BE-49BF-AC97-53AA7B87E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928" y="2084832"/>
            <a:ext cx="5042472" cy="4212540"/>
          </a:xfrm>
        </p:spPr>
      </p:pic>
    </p:spTree>
    <p:extLst>
      <p:ext uri="{BB962C8B-B14F-4D97-AF65-F5344CB8AC3E}">
        <p14:creationId xmlns:p14="http://schemas.microsoft.com/office/powerpoint/2010/main" xmlns="" val="2245200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7DEE3EBC-BE47-461C-A987-4772D3CD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925216" cy="1499616"/>
          </a:xfrm>
        </p:spPr>
        <p:txBody>
          <a:bodyPr/>
          <a:lstStyle/>
          <a:p>
            <a:r>
              <a:rPr lang="sk-SK" dirty="0"/>
              <a:t>Vývoj nezamestnanosti pred a počas pandémie</a:t>
            </a:r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xmlns="" id="{3E466C95-755B-45EC-AC9F-85ED3E69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63" y="1584294"/>
            <a:ext cx="8253274" cy="51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07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0062A092-7D94-4DCA-99E3-DE66ACCA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Zdroje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xmlns="" id="{219B25CA-540E-4682-8AE9-E6FCC340F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sk-SK" dirty="0"/>
              <a:t> Hlavné dáta: </a:t>
            </a:r>
            <a:r>
              <a:rPr lang="sk-SK" dirty="0">
                <a:hlinkClick r:id="rId2"/>
              </a:rPr>
              <a:t>https://www.upsvr.gov.sk/statistiky/nezamestnanost-mesacne-statistiky.html?page_id=1254</a:t>
            </a:r>
            <a:endParaRPr lang="sk-SK" dirty="0"/>
          </a:p>
          <a:p>
            <a:pPr>
              <a:buFont typeface="Wingdings" panose="05000000000000000000" pitchFamily="2" charset="2"/>
              <a:buChar char="§"/>
            </a:pPr>
            <a:r>
              <a:rPr lang="sk-SK" dirty="0"/>
              <a:t> Vedľajšie dáta: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dirty="0">
                <a:hlinkClick r:id="rId3"/>
              </a:rPr>
              <a:t>Databáza všetkých slovenských firiem a organizácií | FinStat.sk</a:t>
            </a:r>
            <a:endParaRPr lang="sk-SK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Zákon č. 357/2016 Z. z.Zákon o štátnom rozpočte na rok 2017:</a:t>
            </a:r>
            <a:r>
              <a:rPr lang="sk-SK" dirty="0"/>
              <a:t> </a:t>
            </a:r>
            <a:r>
              <a:rPr lang="sk-SK" dirty="0">
                <a:hlinkClick r:id="rId4" tooltip="https://www.mfsr.sk/sk/media/tlacove-spravy/stat-vlani-hospodaril-lepsie-takmer-800-milionov.html"/>
              </a:rPr>
              <a:t>https://www.mfsr.sk/sk/media/tlacove-spravy/stat-vlani-hospodaril-lepsie-takmer-800-milionov.html</a:t>
            </a:r>
            <a:endParaRPr lang="sk-SK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sk-SK" dirty="0"/>
              <a:t> Vektorové dáta: </a:t>
            </a:r>
            <a:r>
              <a:rPr lang="sk-SK" dirty="0">
                <a:hlinkClick r:id="rId5" tooltip="https://wiki.freemap.sk/HraniceAdministrativnychUzemi"/>
              </a:rPr>
              <a:t>https://wiki.freemap.sk/HraniceAdministrativnychUzemi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xmlns="" val="23194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647034ED-CEEA-4EEE-9C6F-4F7E46DB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Ďakujeme za pozornosť!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xmlns="" id="{34AA62EC-6630-428A-BA1F-6803DA28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298" y="1664973"/>
            <a:ext cx="7235574" cy="4813749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xmlns="" id="{009A60F5-7A09-4C91-952F-02E03E9FE50E}"/>
              </a:ext>
            </a:extLst>
          </p:cNvPr>
          <p:cNvSpPr txBox="1"/>
          <p:nvPr/>
        </p:nvSpPr>
        <p:spPr>
          <a:xfrm>
            <a:off x="1024128" y="2201662"/>
            <a:ext cx="424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Priestor na otázky</a:t>
            </a:r>
          </a:p>
        </p:txBody>
      </p:sp>
    </p:spTree>
    <p:extLst>
      <p:ext uri="{BB962C8B-B14F-4D97-AF65-F5344CB8AC3E}">
        <p14:creationId xmlns:p14="http://schemas.microsoft.com/office/powerpoint/2010/main" xmlns="" val="118143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xmlns="" id="{6D629F20-6D47-4A43-B371-F2019B879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7" r="43197" b="18177"/>
          <a:stretch/>
        </p:blipFill>
        <p:spPr>
          <a:xfrm>
            <a:off x="874013" y="-38313"/>
            <a:ext cx="8455533" cy="689631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xmlns="" id="{2EF2DD8F-4A36-438B-A4AA-B11616000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48640"/>
            <a:ext cx="9720072" cy="1499616"/>
          </a:xfrm>
        </p:spPr>
        <p:txBody>
          <a:bodyPr/>
          <a:lstStyle/>
          <a:p>
            <a:r>
              <a:rPr lang="sk-SK" dirty="0"/>
              <a:t>Dáta</a:t>
            </a:r>
          </a:p>
        </p:txBody>
      </p:sp>
    </p:spTree>
    <p:extLst>
      <p:ext uri="{BB962C8B-B14F-4D97-AF65-F5344CB8AC3E}">
        <p14:creationId xmlns:p14="http://schemas.microsoft.com/office/powerpoint/2010/main" xmlns="" val="275198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sk-SK" dirty="0" err="1"/>
              <a:t>ZAmerania</a:t>
            </a:r>
            <a:endParaRPr lang="sk-SK" dirty="0"/>
          </a:p>
        </p:txBody>
      </p:sp>
      <p:graphicFrame>
        <p:nvGraphicFramePr>
          <p:cNvPr id="5" name="Zástupný symbol obsahu 2" descr="Zástupný grafický prvok SmartArt">
            <a:extLst>
              <a:ext uri="{FF2B5EF4-FFF2-40B4-BE49-F238E27FC236}">
                <a16:creationId xmlns:a16="http://schemas.microsoft.com/office/drawing/2014/main" xmlns="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55877629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cký objekt 6" descr="Značka">
            <a:extLst>
              <a:ext uri="{FF2B5EF4-FFF2-40B4-BE49-F238E27FC236}">
                <a16:creationId xmlns:a16="http://schemas.microsoft.com/office/drawing/2014/main" xmlns="" id="{4A8EF6B2-6A2E-45AC-B9B8-058B1C3CB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069976" y="3238131"/>
            <a:ext cx="914400" cy="914400"/>
          </a:xfrm>
          <a:prstGeom prst="rect">
            <a:avLst/>
          </a:prstGeom>
        </p:spPr>
      </p:pic>
      <p:pic>
        <p:nvPicPr>
          <p:cNvPr id="9" name="Grafický objekt 8" descr="Biologické nebezpečenstvo">
            <a:extLst>
              <a:ext uri="{FF2B5EF4-FFF2-40B4-BE49-F238E27FC236}">
                <a16:creationId xmlns:a16="http://schemas.microsoft.com/office/drawing/2014/main" xmlns="" id="{CD5AD568-351D-424E-8FBB-CC85AD37D9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707562" y="3057965"/>
            <a:ext cx="1094566" cy="1094566"/>
          </a:xfrm>
          <a:prstGeom prst="rect">
            <a:avLst/>
          </a:prstGeom>
        </p:spPr>
      </p:pic>
      <p:pic>
        <p:nvPicPr>
          <p:cNvPr id="11" name="Grafický objekt 10" descr="Podanie ruky">
            <a:extLst>
              <a:ext uri="{FF2B5EF4-FFF2-40B4-BE49-F238E27FC236}">
                <a16:creationId xmlns:a16="http://schemas.microsoft.com/office/drawing/2014/main" xmlns="" id="{7292ADE6-5AF5-4062-B88B-7D87F3EC8E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336786" y="3202796"/>
            <a:ext cx="1094566" cy="10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174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xmlns="" id="{550EEDE1-5CB5-4938-990A-A43027EABDD9}"/>
              </a:ext>
            </a:extLst>
          </p:cNvPr>
          <p:cNvSpPr/>
          <p:nvPr/>
        </p:nvSpPr>
        <p:spPr>
          <a:xfrm>
            <a:off x="4807738" y="2178098"/>
            <a:ext cx="2576521" cy="2501801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sk-SK" dirty="0"/>
          </a:p>
        </p:txBody>
      </p:sp>
      <p:pic>
        <p:nvPicPr>
          <p:cNvPr id="5" name="Grafický objekt 4" descr="Značka">
            <a:extLst>
              <a:ext uri="{FF2B5EF4-FFF2-40B4-BE49-F238E27FC236}">
                <a16:creationId xmlns:a16="http://schemas.microsoft.com/office/drawing/2014/main" xmlns="" id="{9285CAD2-E1B6-47EF-8C5D-354090D9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89486" y="2722486"/>
            <a:ext cx="1413028" cy="1413028"/>
          </a:xfrm>
          <a:prstGeom prst="rect">
            <a:avLst/>
          </a:prstGeom>
        </p:spPr>
      </p:pic>
      <p:sp>
        <p:nvSpPr>
          <p:cNvPr id="6" name="Obdĺžnik 5">
            <a:extLst>
              <a:ext uri="{FF2B5EF4-FFF2-40B4-BE49-F238E27FC236}">
                <a16:creationId xmlns:a16="http://schemas.microsoft.com/office/drawing/2014/main" xmlns="" id="{09AEE87A-D72F-4EEC-9400-A3C736750F58}"/>
              </a:ext>
            </a:extLst>
          </p:cNvPr>
          <p:cNvSpPr/>
          <p:nvPr/>
        </p:nvSpPr>
        <p:spPr>
          <a:xfrm>
            <a:off x="4639690" y="4773165"/>
            <a:ext cx="274456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sk-SK" sz="6600" dirty="0"/>
              <a:t>územie</a:t>
            </a:r>
          </a:p>
        </p:txBody>
      </p:sp>
    </p:spTree>
    <p:extLst>
      <p:ext uri="{BB962C8B-B14F-4D97-AF65-F5344CB8AC3E}">
        <p14:creationId xmlns:p14="http://schemas.microsoft.com/office/powerpoint/2010/main" xmlns="" val="135268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xmlns="" id="{E70EF434-EF93-4EB7-92D7-E8D789CA3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32" b="23750"/>
          <a:stretch/>
        </p:blipFill>
        <p:spPr>
          <a:xfrm>
            <a:off x="1024128" y="283690"/>
            <a:ext cx="9529572" cy="5783736"/>
          </a:xfrm>
          <a:prstGeom prst="rect">
            <a:avLst/>
          </a:prstGeom>
        </p:spPr>
      </p:pic>
      <p:sp>
        <p:nvSpPr>
          <p:cNvPr id="11" name="Nadpis 10">
            <a:extLst>
              <a:ext uri="{FF2B5EF4-FFF2-40B4-BE49-F238E27FC236}">
                <a16:creationId xmlns:a16="http://schemas.microsoft.com/office/drawing/2014/main" xmlns="" id="{F777BD14-251C-452E-8F36-B0033866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Vývoj nezamestnanosti pre celé Slovensko </a:t>
            </a:r>
          </a:p>
        </p:txBody>
      </p:sp>
    </p:spTree>
    <p:extLst>
      <p:ext uri="{BB962C8B-B14F-4D97-AF65-F5344CB8AC3E}">
        <p14:creationId xmlns:p14="http://schemas.microsoft.com/office/powerpoint/2010/main" xmlns="" val="322492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804CC5B4-B7D9-4385-8072-779BAC0D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Nárast/ Pokles </a:t>
            </a:r>
            <a:r>
              <a:rPr lang="sk-SK" dirty="0" err="1"/>
              <a:t>uoz</a:t>
            </a:r>
            <a:r>
              <a:rPr lang="sk-SK" dirty="0"/>
              <a:t> pre celé </a:t>
            </a:r>
            <a:r>
              <a:rPr lang="sk-SK" dirty="0" err="1"/>
              <a:t>slovensko</a:t>
            </a:r>
            <a:r>
              <a:rPr lang="sk-SK" dirty="0"/>
              <a:t> v %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xmlns="" id="{A3D7E491-E5EC-4C89-B8E6-6D96CF5F6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19"/>
          <a:stretch/>
        </p:blipFill>
        <p:spPr>
          <a:xfrm>
            <a:off x="-828294" y="585217"/>
            <a:ext cx="13424916" cy="55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593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F6F6EB50-8E3B-4427-B140-3FCF24B4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Vývoj nezamestnanosti pre kraje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xmlns="" id="{0FA52784-C813-48D6-A5AE-AFA9CB504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30436"/>
            <a:ext cx="8351011" cy="50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562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E9F4A331-298A-4646-87C7-67DA59D9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zobrAZENIE</a:t>
            </a:r>
            <a:r>
              <a:rPr lang="sk-SK" dirty="0"/>
              <a:t> </a:t>
            </a:r>
            <a:r>
              <a:rPr lang="sk-SK" dirty="0" err="1"/>
              <a:t>oUTLIEROV</a:t>
            </a:r>
            <a:r>
              <a:rPr lang="sk-SK" dirty="0"/>
              <a:t> 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xmlns="" id="{53CC7A13-5AF4-4EDF-83AF-551E2718B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18"/>
          <a:stretch/>
        </p:blipFill>
        <p:spPr>
          <a:xfrm>
            <a:off x="3911403" y="1717008"/>
            <a:ext cx="7921272" cy="4606217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xmlns="" id="{3246ABA9-6635-4EA2-B54B-6884A671B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3158960"/>
            <a:ext cx="3681761" cy="185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2989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36806779_TF22378848.potx" id="{35991936-50A3-4ABA-ADE4-70946498CD53}" vid="{05B68BCB-93A0-41E9-9DA6-37B539C060D1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0</TotalTime>
  <Words>187</Words>
  <Application>Microsoft Office PowerPoint</Application>
  <PresentationFormat>Vlastní</PresentationFormat>
  <Paragraphs>48</Paragraphs>
  <Slides>23</Slides>
  <Notes>2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4" baseType="lpstr">
      <vt:lpstr>Integrálny</vt:lpstr>
      <vt:lpstr>Nezamestnanosť </vt:lpstr>
      <vt:lpstr>Ciele Výskumu</vt:lpstr>
      <vt:lpstr>Dáta</vt:lpstr>
      <vt:lpstr>ZAmerania</vt:lpstr>
      <vt:lpstr>Snímek 5</vt:lpstr>
      <vt:lpstr>Vývoj nezamestnanosti pre celé Slovensko </vt:lpstr>
      <vt:lpstr>Nárast/ Pokles uoz pre celé slovensko v %</vt:lpstr>
      <vt:lpstr>Vývoj nezamestnanosti pre kraje</vt:lpstr>
      <vt:lpstr>zobrAZENIE oUTLIEROV </vt:lpstr>
      <vt:lpstr>OutLiers</vt:lpstr>
      <vt:lpstr>Snímek 11</vt:lpstr>
      <vt:lpstr>Firmy</vt:lpstr>
      <vt:lpstr>Jaguar land rover (nitra)</vt:lpstr>
      <vt:lpstr>Brose (Prievidza)</vt:lpstr>
      <vt:lpstr>Intercable (Detva)</vt:lpstr>
      <vt:lpstr>Snímek 16</vt:lpstr>
      <vt:lpstr>Vplyv korony na nezamestnanosť</vt:lpstr>
      <vt:lpstr>Snímek 18</vt:lpstr>
      <vt:lpstr>Snímek 19</vt:lpstr>
      <vt:lpstr>Snímek 20</vt:lpstr>
      <vt:lpstr>Vývoj nezamestnanosti pred a počas pandémie</vt:lpstr>
      <vt:lpstr>Zdroje</vt:lpstr>
      <vt:lpstr>Ďakujeme za pozornosť!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2022-05-07T15:29:53Z</dcterms:created>
  <dcterms:modified xsi:type="dcterms:W3CDTF">2022-07-04T19:11:57Z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